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402" r:id="rId3"/>
    <p:sldId id="403" r:id="rId4"/>
    <p:sldId id="443" r:id="rId5"/>
    <p:sldId id="502" r:id="rId6"/>
    <p:sldId id="503" r:id="rId7"/>
    <p:sldId id="504" r:id="rId8"/>
    <p:sldId id="505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6" r:id="rId17"/>
    <p:sldId id="487" r:id="rId18"/>
    <p:sldId id="498" r:id="rId19"/>
    <p:sldId id="499" r:id="rId20"/>
    <p:sldId id="500" r:id="rId21"/>
    <p:sldId id="501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64" r:id="rId35"/>
    <p:sldId id="416" r:id="rId36"/>
    <p:sldId id="400" r:id="rId37"/>
    <p:sldId id="399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3"/>
          </p14:sldIdLst>
        </p14:section>
        <p14:section name="HTTP Basics" id="{D298C091-EFBC-4F78-981C-1B3C0A12FAC6}">
          <p14:sldIdLst>
            <p14:sldId id="502"/>
            <p14:sldId id="503"/>
            <p14:sldId id="504"/>
            <p14:sldId id="505"/>
          </p14:sldIdLst>
        </p14:section>
        <p14:section name="HTML" id="{35744C4A-6542-4EB6-ADAA-BA36177B64B6}">
          <p14:sldIdLst>
            <p14:sldId id="477"/>
            <p14:sldId id="478"/>
            <p14:sldId id="479"/>
            <p14:sldId id="480"/>
            <p14:sldId id="481"/>
          </p14:sldIdLst>
        </p14:section>
        <p14:section name="URL" id="{648C93D9-093E-4965-BD4A-95EB4EFAC192}">
          <p14:sldIdLst>
            <p14:sldId id="482"/>
            <p14:sldId id="483"/>
            <p14:sldId id="486"/>
            <p14:sldId id="487"/>
          </p14:sldIdLst>
        </p14:section>
        <p14:section name="Tools for Devs" id="{BC4A3995-4CED-4320-A673-95328C9C809D}">
          <p14:sldIdLst>
            <p14:sldId id="498"/>
            <p14:sldId id="499"/>
            <p14:sldId id="500"/>
            <p14:sldId id="501"/>
          </p14:sldIdLst>
        </p14:section>
        <p14:section name="Web Server" id="{1222F9C3-C5B5-483F-8914-F720CA74236E}">
          <p14:sldIdLst>
            <p14:sldId id="465"/>
            <p14:sldId id="466"/>
            <p14:sldId id="467"/>
            <p14:sldId id="468"/>
            <p14:sldId id="469"/>
            <p14:sldId id="470"/>
            <p14:sldId id="471"/>
          </p14:sldIdLst>
        </p14:section>
        <p14:section name="CGI" id="{782A1A97-9347-4F1F-AF68-2E9AE7A29221}">
          <p14:sldIdLst>
            <p14:sldId id="472"/>
            <p14:sldId id="473"/>
            <p14:sldId id="474"/>
            <p14:sldId id="475"/>
            <p14:sldId id="47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1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5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7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09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4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4198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56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5097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79574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8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addons.mozilla.org/bg/firefox/addon/firebu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1.png"/><Relationship Id="rId10" Type="http://schemas.openxmlformats.org/officeDocument/2006/relationships/slide" Target="slide28.xml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-web-development-basics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0" y="176551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Web Server &amp; CGI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388521"/>
            <a:ext cx="7986497" cy="8212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Communication between </a:t>
            </a:r>
            <a:br>
              <a:rPr lang="en-US" dirty="0"/>
            </a:br>
            <a:r>
              <a:rPr lang="en-US" dirty="0"/>
              <a:t>Client &amp; Server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332" y="3963582"/>
            <a:ext cx="2115687" cy="228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610892">
            <a:off x="4640493" y="3441011"/>
            <a:ext cx="192403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Web Dev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77F7B-FB89-4809-91C2-2E3A305B4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72" y="2772128"/>
            <a:ext cx="4391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15" name="Arrow: Down 14"/>
          <p:cNvSpPr/>
          <p:nvPr/>
        </p:nvSpPr>
        <p:spPr>
          <a:xfrm rot="16200000">
            <a:off x="8083678" y="2544091"/>
            <a:ext cx="425130" cy="89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684211" y="1942743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method="get"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17" name="Arrow: Down 16"/>
          <p:cNvSpPr/>
          <p:nvPr/>
        </p:nvSpPr>
        <p:spPr>
          <a:xfrm>
            <a:off x="9904412" y="3464811"/>
            <a:ext cx="577530" cy="1139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8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2521836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pic>
        <p:nvPicPr>
          <p:cNvPr id="3074" name="Picture 2" descr="https://puu.sh/tqD1e/8504ca88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70" y="4603842"/>
            <a:ext cx="4876800" cy="15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817812" y="5051321"/>
            <a:ext cx="3200400" cy="1349479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8609012" y="4659253"/>
            <a:ext cx="1371600" cy="392068"/>
          </a:xfrm>
          <a:prstGeom prst="roundRect">
            <a:avLst/>
          </a:prstGeom>
          <a:solidFill>
            <a:srgbClr val="643F07">
              <a:alpha val="29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6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47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684211" y="3662065"/>
            <a:ext cx="8061264" cy="1593338"/>
          </a:xfrm>
          <a:prstGeom prst="roundRect">
            <a:avLst>
              <a:gd name="adj" fmla="val 8059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684212" y="5502009"/>
            <a:ext cx="1915230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62065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/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8083678" y="1896748"/>
            <a:ext cx="425130" cy="89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1" y="12954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method="post"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192632" y="3920988"/>
            <a:ext cx="2286000" cy="1056389"/>
          </a:xfrm>
          <a:prstGeom prst="wedgeRoundRectCallout">
            <a:avLst>
              <a:gd name="adj1" fmla="val -64655"/>
              <a:gd name="adj2" fmla="val -33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be explained later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417462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form data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9904412" y="2817468"/>
            <a:ext cx="577530" cy="79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1874493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" grpId="0" animBg="1"/>
      <p:bldP spid="8" grpId="0" animBg="1"/>
      <p:bldP spid="6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6012027" y="3276600"/>
            <a:ext cx="425130" cy="812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6788" y="1260664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method="post"&gt;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3341" y="4124345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/>
              <a:t>POST http://localhost/cgi-bin/index.cgi HTTP/1.1</a:t>
            </a:r>
          </a:p>
          <a:p>
            <a:r>
              <a:rPr lang="en-US" sz="2500" noProof="1"/>
              <a:t>Host: localhost</a:t>
            </a:r>
          </a:p>
          <a:p>
            <a:r>
              <a:rPr lang="en-US" sz="2500" noProof="1"/>
              <a:t>Content-Type: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</a:p>
          <a:p>
            <a:r>
              <a:rPr lang="en-US" sz="2500" noProof="1"/>
              <a:t>Content-Length: 23</a:t>
            </a:r>
          </a:p>
          <a:p>
            <a:endParaRPr lang="en-US" sz="2500" noProof="1"/>
          </a:p>
          <a:p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/>
              <a:t>&amp;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13612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26" name="Picture 2" descr="https://puu.sh/tsPRe/e96381f4f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541610"/>
            <a:ext cx="4114800" cy="16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646876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403127"/>
            <a:ext cx="9832319" cy="692873"/>
          </a:xfrm>
        </p:spPr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62" y="13716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478777"/>
            <a:chOff x="708027" y="1750203"/>
            <a:chExt cx="10491785" cy="147877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/>
                <a:t>Host</a:t>
              </a:r>
              <a:endParaRPr lang="en-GB" sz="2000" b="1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47001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/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</p:spTree>
    <p:extLst>
      <p:ext uri="{BB962C8B-B14F-4D97-AF65-F5344CB8AC3E}">
        <p14:creationId xmlns:p14="http://schemas.microsoft.com/office/powerpoint/2010/main" val="20167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5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</a:t>
            </a:r>
            <a:b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31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59" y="1072968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r>
              <a:rPr lang="en-US" sz="2800" dirty="0"/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RESTClient</a:t>
            </a:r>
            <a:r>
              <a:rPr lang="en-US" sz="2800" dirty="0"/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61D295F-9CB3-44FD-80AD-7BCA6A6E57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3884606"/>
                  </p:ext>
                </p:extLst>
              </p:nvPr>
            </p:nvGraphicFramePr>
            <p:xfrm>
              <a:off x="702377" y="1190625"/>
              <a:ext cx="4096799" cy="2305050"/>
            </p:xfrm>
            <a:graphic>
              <a:graphicData uri="http://schemas.microsoft.com/office/powerpoint/2016/slidezoom">
                <pslz:sldZm>
                  <pslz:sldZmObj sldId="502" cId="509035299">
                    <pslz:zmPr id="{12219672-3167-4225-BEE0-895067B4A79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6799" cy="2305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61D295F-9CB3-44FD-80AD-7BCA6A6E57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377" y="1190625"/>
                <a:ext cx="4096799" cy="2305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8984C38-B68D-449A-A739-E088D6430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898157"/>
                  </p:ext>
                </p:extLst>
              </p:nvPr>
            </p:nvGraphicFramePr>
            <p:xfrm>
              <a:off x="7389811" y="1190625"/>
              <a:ext cx="4096799" cy="2305050"/>
            </p:xfrm>
            <a:graphic>
              <a:graphicData uri="http://schemas.microsoft.com/office/powerpoint/2016/slidezoom">
                <pslz:sldZm>
                  <pslz:sldZmObj sldId="477" cId="1209534633">
                    <pslz:zmPr id="{FF8B7839-898A-4688-8754-CEA4B35B96F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6799" cy="2305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984C38-B68D-449A-A739-E088D6430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9811" y="1190625"/>
                <a:ext cx="4096799" cy="2305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AEE8C28-6112-480E-89C1-94918ABBBB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997571"/>
                  </p:ext>
                </p:extLst>
              </p:nvPr>
            </p:nvGraphicFramePr>
            <p:xfrm>
              <a:off x="702378" y="3800475"/>
              <a:ext cx="4096799" cy="2305050"/>
            </p:xfrm>
            <a:graphic>
              <a:graphicData uri="http://schemas.microsoft.com/office/powerpoint/2016/slidezoom">
                <pslz:sldZm>
                  <pslz:sldZmObj sldId="465" cId="393145113">
                    <pslz:zmPr id="{1C36CDC4-BEB6-4131-BE25-8DCCDECDD2A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6799" cy="2305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AEE8C28-6112-480E-89C1-94918ABBB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378" y="3800475"/>
                <a:ext cx="4096799" cy="2305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F596A5F-5E90-4796-9958-AB8AF3398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4408806"/>
                  </p:ext>
                </p:extLst>
              </p:nvPr>
            </p:nvGraphicFramePr>
            <p:xfrm>
              <a:off x="7389812" y="3800475"/>
              <a:ext cx="4096799" cy="2305050"/>
            </p:xfrm>
            <a:graphic>
              <a:graphicData uri="http://schemas.microsoft.com/office/powerpoint/2016/slidezoom">
                <pslz:sldZm>
                  <pslz:sldZmObj sldId="472" cId="4054033360">
                    <pslz:zmPr id="{CDA3465F-AAF7-4560-90D2-19490817567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6799" cy="2305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F596A5F-5E90-4796-9958-AB8AF3398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9812" y="3800475"/>
                <a:ext cx="4096799" cy="2305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Fiddler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00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27" y="3828429"/>
            <a:ext cx="2020543" cy="1660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33" y="3920294"/>
            <a:ext cx="1870776" cy="1120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3817457"/>
            <a:ext cx="1800254" cy="1800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828800"/>
            <a:ext cx="8938472" cy="1069899"/>
          </a:xfrm>
        </p:spPr>
        <p:txBody>
          <a:bodyPr/>
          <a:lstStyle/>
          <a:p>
            <a:r>
              <a:rPr lang="en-US" sz="7200" dirty="0"/>
              <a:t>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58" y="3276600"/>
            <a:ext cx="1638463" cy="19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system that processes requests via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/>
              <a:t>, the basic network protocol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9767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9" y="3318596"/>
            <a:ext cx="2733678" cy="2245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08" y="3275513"/>
            <a:ext cx="1638463" cy="19632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819176" y="4321441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4812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36171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436542"/>
            <a:ext cx="2531052" cy="1516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6" y="5650096"/>
            <a:ext cx="709891" cy="70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4" y="5660890"/>
            <a:ext cx="705707" cy="705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85" y="5608746"/>
            <a:ext cx="771119" cy="7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3825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3412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24" y="1790187"/>
            <a:ext cx="1800254" cy="18002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75262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rgbClr val="92D050"/>
                </a:solidFill>
              </a:rPr>
              <a:t>HTTP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FTP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WebSocket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27432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637136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34877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4882180" y="5829914"/>
            <a:ext cx="706558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http://localhost:80/softuni.jpg</a:t>
            </a:r>
          </a:p>
        </p:txBody>
      </p:sp>
      <p:sp>
        <p:nvSpPr>
          <p:cNvPr id="63" name="AutoShape 25"/>
          <p:cNvSpPr>
            <a:spLocks noChangeArrowheads="1"/>
          </p:cNvSpPr>
          <p:nvPr/>
        </p:nvSpPr>
        <p:spPr bwMode="auto">
          <a:xfrm>
            <a:off x="3924650" y="4966900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Protocol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4" name="AutoShape 25"/>
          <p:cNvSpPr>
            <a:spLocks noChangeArrowheads="1"/>
          </p:cNvSpPr>
          <p:nvPr/>
        </p:nvSpPr>
        <p:spPr bwMode="auto">
          <a:xfrm>
            <a:off x="5850091" y="4954938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Host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5" name="AutoShape 25"/>
          <p:cNvSpPr>
            <a:spLocks noChangeArrowheads="1"/>
          </p:cNvSpPr>
          <p:nvPr/>
        </p:nvSpPr>
        <p:spPr bwMode="auto">
          <a:xfrm>
            <a:off x="7291630" y="4934949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6" name="AutoShape 25"/>
          <p:cNvSpPr>
            <a:spLocks noChangeArrowheads="1"/>
          </p:cNvSpPr>
          <p:nvPr/>
        </p:nvSpPr>
        <p:spPr bwMode="auto">
          <a:xfrm>
            <a:off x="8495424" y="4926931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Resource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>
            <a:off x="8734877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9" grpId="0"/>
      <p:bldP spid="32" grpId="0"/>
      <p:bldP spid="33" grpId="0"/>
      <p:bldP spid="34" grpId="0"/>
      <p:bldP spid="49" grpId="0"/>
      <p:bldP spid="50" grpId="0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7075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1" y="4943583"/>
            <a:ext cx="1201332" cy="120133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771396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62" y="1536693"/>
            <a:ext cx="2263324" cy="22633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44065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811409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2" y="4978852"/>
            <a:ext cx="1273298" cy="127329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10763589" y="3402061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997101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8735369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9" grpId="0"/>
      <p:bldP spid="32" grpId="0"/>
      <p:bldP spid="33" grpId="0"/>
      <p:bldP spid="34" grpId="0"/>
      <p:bldP spid="50" grpId="0"/>
      <p:bldP spid="35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166562" y="6492710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26" y="1654458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43057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7225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" y="4911291"/>
            <a:ext cx="1201332" cy="120133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71546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04401"/>
            <a:ext cx="2263324" cy="22633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44215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11559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22" y="4946560"/>
            <a:ext cx="1273298" cy="127329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5363739" y="3369769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97251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335519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614405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718070"/>
            <a:ext cx="1887175" cy="188717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532812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7244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50" grpId="0"/>
      <p:bldP spid="35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982" y="-15240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EF0A2-B694-40D3-86E5-6472057A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371600"/>
            <a:ext cx="6305222" cy="300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5C0F-7C76-4D2F-A464-B893AED0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04" y="5257800"/>
            <a:ext cx="4951708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79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9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12" y="1234976"/>
            <a:ext cx="7877957" cy="21940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982" y="-15240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6599E-D6A8-415F-AB5C-95D64613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71" y="3751918"/>
            <a:ext cx="9722042" cy="23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6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24" y="4059553"/>
            <a:ext cx="1428907" cy="1428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27" y="3828429"/>
            <a:ext cx="2020543" cy="1660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33" y="3920294"/>
            <a:ext cx="1870776" cy="11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828800"/>
            <a:ext cx="8938472" cy="1069899"/>
          </a:xfrm>
        </p:spPr>
        <p:txBody>
          <a:bodyPr/>
          <a:lstStyle/>
          <a:p>
            <a:r>
              <a:rPr lang="en-US" sz="7200" dirty="0"/>
              <a:t>CGI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58" y="3276600"/>
            <a:ext cx="1638463" cy="19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protocol for web servers to interface with executable programs that generate web pages dynamically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CGI?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918" y="26577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0" y="3246531"/>
            <a:ext cx="2733678" cy="2245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200400"/>
            <a:ext cx="1638463" cy="19632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95852" y="4173463"/>
            <a:ext cx="1503836" cy="8542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22680" y="3670375"/>
            <a:ext cx="99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7875" y="265470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" y="3364477"/>
            <a:ext cx="2531052" cy="1516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97" y="5578031"/>
            <a:ext cx="709891" cy="70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15" y="5588825"/>
            <a:ext cx="705707" cy="705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36" y="5536681"/>
            <a:ext cx="771119" cy="77111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192620" y="4182005"/>
            <a:ext cx="1503836" cy="854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18133" y="3670375"/>
            <a:ext cx="99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CGI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59" y="2879345"/>
            <a:ext cx="1270003" cy="1282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63" y="4369494"/>
            <a:ext cx="1253198" cy="125319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3898928" y="6019800"/>
            <a:ext cx="613503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4664" y="5496577"/>
            <a:ext cx="1643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9594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22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with Java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446212" y="1828800"/>
            <a:ext cx="9090950" cy="43403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Test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main(String[] args)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type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text/html\n\n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output 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"&lt;html&gt;" +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 from CGI!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"&lt;/html&gt;";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System.out.println(type);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System.out.println(output);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446212" y="1295595"/>
            <a:ext cx="90909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Cgi.java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with Java (2)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395077" y="1828800"/>
            <a:ext cx="719322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#!C:\cygwin64\bin\bash.exe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chcp 65001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-Dfile.encoding=UTF8 -cp ./ Cgi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395077" y="1295595"/>
            <a:ext cx="719322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invoker.cgi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64172" y="1465413"/>
            <a:ext cx="1828800" cy="551227"/>
          </a:xfrm>
          <a:prstGeom prst="wedgeRoundRectCallout">
            <a:avLst>
              <a:gd name="adj1" fmla="val -78402"/>
              <a:gd name="adj2" fmla="val 532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Unix shell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3212" y="1828800"/>
            <a:ext cx="1676400" cy="1087187"/>
          </a:xfrm>
          <a:prstGeom prst="wedgeRoundRectCallout">
            <a:avLst>
              <a:gd name="adj1" fmla="val 71405"/>
              <a:gd name="adj2" fmla="val 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Cyrillic Encoding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3342119"/>
            <a:ext cx="1767257" cy="551227"/>
          </a:xfrm>
          <a:prstGeom prst="wedgeRoundRectCallout">
            <a:avLst>
              <a:gd name="adj1" fmla="val 10850"/>
              <a:gd name="adj2" fmla="val -81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Command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046970" y="3314173"/>
            <a:ext cx="1614857" cy="876827"/>
          </a:xfrm>
          <a:prstGeom prst="wedgeRoundRectCallout">
            <a:avLst>
              <a:gd name="adj1" fmla="val 10850"/>
              <a:gd name="adj2" fmla="val -81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System</a:t>
            </a:r>
            <a:br>
              <a:rPr lang="en-US" sz="2800" dirty="0">
                <a:solidFill>
                  <a:srgbClr val="FFFFFF"/>
                </a:solidFill>
                <a:latin typeface="+mn-lt"/>
              </a:rPr>
            </a:br>
            <a:r>
              <a:rPr lang="en-US" sz="2800" dirty="0">
                <a:solidFill>
                  <a:srgbClr val="FFFFFF"/>
                </a:solidFill>
                <a:latin typeface="+mn-lt"/>
              </a:rPr>
              <a:t>Property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99212" y="3342119"/>
            <a:ext cx="2438400" cy="848881"/>
          </a:xfrm>
          <a:prstGeom prst="wedgeRoundRectCallout">
            <a:avLst>
              <a:gd name="adj1" fmla="val -10650"/>
              <a:gd name="adj2" fmla="val -77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 for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Dependencies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9066212" y="2802977"/>
            <a:ext cx="1614857" cy="551227"/>
          </a:xfrm>
          <a:prstGeom prst="wedgeRoundRectCallout">
            <a:avLst>
              <a:gd name="adj1" fmla="val -68423"/>
              <a:gd name="adj2" fmla="val -31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.class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4448591"/>
            <a:ext cx="9090950" cy="1562235"/>
          </a:xfrm>
          <a:prstGeom prst="rect">
            <a:avLst/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456776" y="4572000"/>
            <a:ext cx="1676400" cy="551227"/>
          </a:xfrm>
          <a:prstGeom prst="wedgeRoundRectCallout">
            <a:avLst>
              <a:gd name="adj1" fmla="val -67350"/>
              <a:gd name="adj2" fmla="val -37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CGI Script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351212" y="5540266"/>
            <a:ext cx="1873643" cy="984735"/>
          </a:xfrm>
          <a:prstGeom prst="wedgeRoundRectCallout">
            <a:avLst>
              <a:gd name="adj1" fmla="val -73144"/>
              <a:gd name="adj2" fmla="val -69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Response from java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44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57310-C8B7-4090-A6C4-DFF46A0C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/>
              <a:t>CGI (Live Demo)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AD2234-7EDD-4384-A0DA-99BAC696D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67ADA-A811-4788-98B9-9FB88881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39" y="990600"/>
            <a:ext cx="6831746" cy="4330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98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732799" cy="5097279"/>
          </a:xfrm>
        </p:spPr>
        <p:txBody>
          <a:bodyPr>
            <a:normAutofit/>
          </a:bodyPr>
          <a:lstStyle/>
          <a:p>
            <a:r>
              <a:rPr lang="en-US" dirty="0"/>
              <a:t>Web Servers process requests via HTTP</a:t>
            </a:r>
          </a:p>
          <a:p>
            <a:pPr lvl="1"/>
            <a:r>
              <a:rPr lang="en-US" dirty="0"/>
              <a:t>Their primary function is to store, process and deliver web content to clients</a:t>
            </a:r>
          </a:p>
          <a:p>
            <a:r>
              <a:rPr lang="en-US" dirty="0"/>
              <a:t>What is CGI? (Common Gateway Interface)</a:t>
            </a:r>
          </a:p>
          <a:p>
            <a:pPr lvl="1"/>
            <a:r>
              <a:rPr lang="en-US" dirty="0"/>
              <a:t>What is it used for?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477176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5812" y="1981200"/>
            <a:ext cx="2108746" cy="2282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8AD4B-13BB-4CBA-A253-E875EDF56A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00" y="4191000"/>
            <a:ext cx="3630890" cy="2252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F44276-5237-40FA-B5CA-36E9D1D6C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88" y="3699760"/>
            <a:ext cx="2719878" cy="22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Web Dev Basics – Web Server &amp; CGI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https://softuni.bg/courses/java-web-development-basics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59" y="1738312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3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994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953000"/>
            <a:ext cx="4032931" cy="998230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95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800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07927"/>
            <a:ext cx="9832319" cy="692873"/>
          </a:xfrm>
        </p:spPr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2050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9412" y="1371600"/>
            <a:ext cx="3810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r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714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tt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8383932" y="1714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3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/>
          <p:cNvSpPr/>
          <p:nvPr/>
        </p:nvSpPr>
        <p:spPr>
          <a:xfrm>
            <a:off x="5880258" y="3406430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Arrow: Down 13"/>
          <p:cNvSpPr/>
          <p:nvPr/>
        </p:nvSpPr>
        <p:spPr>
          <a:xfrm>
            <a:off x="5880258" y="478472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pic>
        <p:nvPicPr>
          <p:cNvPr id="1026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0" y="3962400"/>
            <a:ext cx="3232728" cy="802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1446214" y="2159934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action="home.html"</a:t>
            </a:r>
            <a:r>
              <a:rPr lang="en-US" sz="2500" noProof="1"/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85" y="5340691"/>
            <a:ext cx="28098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467</TotalTime>
  <Words>1663</Words>
  <Application>Microsoft Office PowerPoint</Application>
  <PresentationFormat>Custom</PresentationFormat>
  <Paragraphs>334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Web Server &amp; CGI</vt:lpstr>
      <vt:lpstr>Table of Contents</vt:lpstr>
      <vt:lpstr>Questions</vt:lpstr>
      <vt:lpstr>HTTP Basics</vt:lpstr>
      <vt:lpstr>Hyper Text Transfer Protocol</vt:lpstr>
      <vt:lpstr>HTTP Request Methods</vt:lpstr>
      <vt:lpstr>HTTP Conversation: Example</vt:lpstr>
      <vt:lpstr>HTML Forms</vt:lpstr>
      <vt:lpstr>HTML Forms - Action Attribute</vt:lpstr>
      <vt:lpstr>HTML Forms – Method Attribute </vt:lpstr>
      <vt:lpstr>HTML Forms – Method Attribute (2)</vt:lpstr>
      <vt:lpstr>URL Encoded Form Data – Example</vt:lpstr>
      <vt:lpstr>URL</vt:lpstr>
      <vt:lpstr>Uniform Resource Locator (URL)</vt:lpstr>
      <vt:lpstr>URL Encoding</vt:lpstr>
      <vt:lpstr>Valid and Invalid URLs – Examples</vt:lpstr>
      <vt:lpstr>HTTP</vt:lpstr>
      <vt:lpstr>HTTP Tools for Developers - Browser</vt:lpstr>
      <vt:lpstr>HTTP Tools for Developers - Browser (2)</vt:lpstr>
      <vt:lpstr>HTTP Tools for Developers - Desktop</vt:lpstr>
      <vt:lpstr>Web Server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CGI</vt:lpstr>
      <vt:lpstr>What is CGI?</vt:lpstr>
      <vt:lpstr>CGI with Java</vt:lpstr>
      <vt:lpstr>CGI with Java (2)</vt:lpstr>
      <vt:lpstr>CGI (Live Demo)</vt:lpstr>
      <vt:lpstr>Summary</vt:lpstr>
      <vt:lpstr>Java Web Dev Basics – Web Server &amp; CGI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192</cp:revision>
  <dcterms:created xsi:type="dcterms:W3CDTF">2014-01-02T17:00:34Z</dcterms:created>
  <dcterms:modified xsi:type="dcterms:W3CDTF">2018-01-17T14:42:29Z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